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59" r:id="rId4"/>
    <p:sldId id="264" r:id="rId5"/>
    <p:sldId id="261" r:id="rId6"/>
    <p:sldId id="266" r:id="rId7"/>
    <p:sldId id="265" r:id="rId8"/>
    <p:sldId id="260" r:id="rId9"/>
    <p:sldId id="273" r:id="rId10"/>
    <p:sldId id="267" r:id="rId11"/>
    <p:sldId id="271" r:id="rId12"/>
    <p:sldId id="268" r:id="rId13"/>
    <p:sldId id="275" r:id="rId14"/>
    <p:sldId id="269" r:id="rId15"/>
    <p:sldId id="276" r:id="rId16"/>
    <p:sldId id="270" r:id="rId17"/>
    <p:sldId id="274" r:id="rId18"/>
    <p:sldId id="277" r:id="rId19"/>
    <p:sldId id="278" r:id="rId20"/>
    <p:sldId id="279" r:id="rId21"/>
    <p:sldId id="280" r:id="rId22"/>
    <p:sldId id="281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226" autoAdjust="0"/>
  </p:normalViewPr>
  <p:slideViewPr>
    <p:cSldViewPr snapToGrid="0">
      <p:cViewPr>
        <p:scale>
          <a:sx n="70" d="100"/>
          <a:sy n="70" d="100"/>
        </p:scale>
        <p:origin x="1166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07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13443-8AA3-47F0-A20E-E03CA69843C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0C880-AF5D-4228-A1EC-ABFAFB95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8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Hymenopterans are the bees, wasps,</a:t>
            </a:r>
            <a:r>
              <a:rPr lang="en-US" baseline="0" dirty="0" smtClean="0"/>
              <a:t> ants and sawflies</a:t>
            </a:r>
          </a:p>
          <a:p>
            <a:endParaRPr lang="en-US" baseline="0" dirty="0" smtClean="0"/>
          </a:p>
          <a:p>
            <a:r>
              <a:rPr lang="en-US" dirty="0" smtClean="0"/>
              <a:t>14 common</a:t>
            </a:r>
            <a:r>
              <a:rPr lang="en-US" baseline="0" dirty="0" smtClean="0"/>
              <a:t> hymenopteran families in </a:t>
            </a:r>
            <a:r>
              <a:rPr lang="en-US" baseline="0" dirty="0" err="1" smtClean="0"/>
              <a:t>kenya</a:t>
            </a:r>
            <a:r>
              <a:rPr lang="en-US" baseline="0" dirty="0" smtClean="0"/>
              <a:t> which can be categorized into four groups: wasps, bees, sawflies and ants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narrow waist present in bees, wasps and ants (</a:t>
            </a:r>
            <a:r>
              <a:rPr lang="en-US" baseline="0" dirty="0" err="1" smtClean="0"/>
              <a:t>apocrita</a:t>
            </a:r>
            <a:r>
              <a:rPr lang="en-US" baseline="0" dirty="0" smtClean="0"/>
              <a:t>) but absent in sawflies (</a:t>
            </a:r>
            <a:r>
              <a:rPr lang="en-US" baseline="0" dirty="0" err="1" smtClean="0"/>
              <a:t>symphyta</a:t>
            </a:r>
            <a:r>
              <a:rPr lang="en-US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the naked eyes, Bees are very hairy, while the others are bald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Within the </a:t>
            </a:r>
            <a:r>
              <a:rPr lang="en-US" baseline="0" dirty="0" err="1" smtClean="0"/>
              <a:t>apocrita</a:t>
            </a:r>
            <a:r>
              <a:rPr lang="en-US" baseline="0" dirty="0" smtClean="0"/>
              <a:t>, the bees are easily distinguishable because of their hairiness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Ants can be differentiated from wasps by their size; ants are usually smaller, and the shape of their antennae (elbow-shaped in ants)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C880-AF5D-4228-A1EC-ABFAFB9589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are different from termites, which belong to the order </a:t>
            </a:r>
            <a:r>
              <a:rPr lang="en-US" baseline="0" dirty="0" smtClean="0"/>
              <a:t>isopteran and can be distinguished from wasps by the presence of petiole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formed by a constriction between the second and third segment of the abdomen – remember that the first segment of the abdomen fuses with the thorax to form the </a:t>
            </a:r>
            <a:r>
              <a:rPr lang="en-US" baseline="0" dirty="0" err="1" smtClean="0"/>
              <a:t>mesonotum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C880-AF5D-4228-A1EC-ABFAFB9589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9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are different from termites, which belong to the order </a:t>
            </a:r>
            <a:r>
              <a:rPr lang="en-US" baseline="0" dirty="0" smtClean="0"/>
              <a:t>isopteran and can be distinguished from wasps by the presence of petiole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formed by a constriction between the second and third segment of the abdomen – remember that the first segment of the abdomen fuses with the thorax to form the </a:t>
            </a:r>
            <a:r>
              <a:rPr lang="en-US" baseline="0" dirty="0" err="1" smtClean="0"/>
              <a:t>mesonotum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C880-AF5D-4228-A1EC-ABFAFB9589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Hymenopterans are the bees, wasps,</a:t>
            </a:r>
            <a:r>
              <a:rPr lang="en-US" baseline="0" dirty="0" smtClean="0"/>
              <a:t> ants and sawflies</a:t>
            </a:r>
          </a:p>
          <a:p>
            <a:endParaRPr lang="en-US" baseline="0" dirty="0" smtClean="0"/>
          </a:p>
          <a:p>
            <a:r>
              <a:rPr lang="en-US" dirty="0" smtClean="0"/>
              <a:t>14 common</a:t>
            </a:r>
            <a:r>
              <a:rPr lang="en-US" baseline="0" dirty="0" smtClean="0"/>
              <a:t> hymenopteran families in </a:t>
            </a:r>
            <a:r>
              <a:rPr lang="en-US" baseline="0" dirty="0" err="1" smtClean="0"/>
              <a:t>kenya</a:t>
            </a:r>
            <a:r>
              <a:rPr lang="en-US" baseline="0" dirty="0" smtClean="0"/>
              <a:t> which can be categorized into four groups: wasps, bees, sawflies and ants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narrow waist present in bees, wasps and ants (</a:t>
            </a:r>
            <a:r>
              <a:rPr lang="en-US" baseline="0" dirty="0" err="1" smtClean="0"/>
              <a:t>apocrita</a:t>
            </a:r>
            <a:r>
              <a:rPr lang="en-US" baseline="0" dirty="0" smtClean="0"/>
              <a:t>) but absent in sawflies (</a:t>
            </a:r>
            <a:r>
              <a:rPr lang="en-US" baseline="0" dirty="0" err="1" smtClean="0"/>
              <a:t>symphyta</a:t>
            </a:r>
            <a:r>
              <a:rPr lang="en-US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the naked eyes, Bees are very hairy, while the others are bald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Within the </a:t>
            </a:r>
            <a:r>
              <a:rPr lang="en-US" baseline="0" dirty="0" err="1" smtClean="0"/>
              <a:t>apocrita</a:t>
            </a:r>
            <a:r>
              <a:rPr lang="en-US" baseline="0" dirty="0" smtClean="0"/>
              <a:t>, the bees are easily distinguishable because of their hairiness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Ants can be differentiated from wasps by their size; ants are usually smaller, and the shape of their antennae (elbow-shaped in ants)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C880-AF5D-4228-A1EC-ABFAFB9589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are different from termites, which belong to the order </a:t>
            </a:r>
            <a:r>
              <a:rPr lang="en-US" baseline="0" dirty="0" smtClean="0"/>
              <a:t>isopteran and can be distinguished from wasps by the presence of petiole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formed by a constriction between the second and third segment of the abdomen – remember that the first segment of the abdomen fuses with the thorax to form the </a:t>
            </a:r>
            <a:r>
              <a:rPr lang="en-US" baseline="0" dirty="0" err="1" smtClean="0"/>
              <a:t>mesonotum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C880-AF5D-4228-A1EC-ABFAFB9589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8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3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5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55E2-63FE-4328-84ED-0517FF8FC4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E2F2-1BE9-4AD3-8249-87501834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0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Orthoptera</a:t>
            </a:r>
            <a:r>
              <a:rPr lang="en-US" dirty="0" smtClean="0"/>
              <a:t> vs </a:t>
            </a:r>
            <a:r>
              <a:rPr lang="en-US" dirty="0" err="1" smtClean="0"/>
              <a:t>Homoptera</a:t>
            </a:r>
            <a:r>
              <a:rPr lang="en-US" dirty="0" smtClean="0"/>
              <a:t> (</a:t>
            </a:r>
            <a:r>
              <a:rPr lang="en-US" dirty="0" err="1" smtClean="0"/>
              <a:t>Hemiptera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9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Megachilidae</a:t>
            </a:r>
            <a:r>
              <a:rPr lang="en-US" dirty="0" smtClean="0"/>
              <a:t>: </a:t>
            </a:r>
            <a:r>
              <a:rPr lang="en-US" dirty="0" err="1" smtClean="0"/>
              <a:t>leafcutting</a:t>
            </a:r>
            <a:r>
              <a:rPr lang="en-US" dirty="0" smtClean="0"/>
              <a:t> bees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Moderately-sized ~5 </a:t>
            </a:r>
            <a:r>
              <a:rPr lang="en-US" sz="3600" dirty="0">
                <a:latin typeface="+mj-lt"/>
              </a:rPr>
              <a:t>mm </a:t>
            </a:r>
            <a:r>
              <a:rPr lang="en-US" sz="3600" dirty="0" smtClean="0">
                <a:latin typeface="+mj-lt"/>
              </a:rPr>
              <a:t>– 24 mm</a:t>
            </a:r>
          </a:p>
          <a:p>
            <a:r>
              <a:rPr lang="en-US" sz="3600" dirty="0" smtClean="0">
                <a:latin typeface="+mj-lt"/>
              </a:rPr>
              <a:t>Stout-bodied</a:t>
            </a:r>
          </a:p>
          <a:p>
            <a:r>
              <a:rPr lang="en-US" sz="3600" dirty="0" smtClean="0">
                <a:latin typeface="+mj-lt"/>
              </a:rPr>
              <a:t>Black bees</a:t>
            </a:r>
          </a:p>
          <a:p>
            <a:r>
              <a:rPr lang="en-US" sz="3600" dirty="0" smtClean="0">
                <a:latin typeface="+mj-lt"/>
              </a:rPr>
              <a:t>Body hairs plumose – recall a ♂ mosquito’s antennae?</a:t>
            </a:r>
          </a:p>
          <a:p>
            <a:r>
              <a:rPr lang="en-US" sz="3600" dirty="0" smtClean="0">
                <a:latin typeface="+mj-lt"/>
              </a:rPr>
              <a:t>♀s, </a:t>
            </a:r>
            <a:r>
              <a:rPr lang="en-US" sz="3600" dirty="0">
                <a:latin typeface="+mj-lt"/>
              </a:rPr>
              <a:t>except the parasitic </a:t>
            </a:r>
            <a:r>
              <a:rPr lang="en-US" sz="3600" i="1" dirty="0" err="1">
                <a:latin typeface="+mj-lt"/>
              </a:rPr>
              <a:t>Coelioxys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smtClean="0">
                <a:latin typeface="+mj-lt"/>
              </a:rPr>
              <a:t>possess scopa (for carrying pollen) on </a:t>
            </a:r>
            <a:r>
              <a:rPr lang="en-US" sz="3600" dirty="0">
                <a:latin typeface="+mj-lt"/>
              </a:rPr>
              <a:t>the underside of the abdomen rather than on the hind legs like other </a:t>
            </a:r>
            <a:r>
              <a:rPr lang="en-US" sz="3600" dirty="0" smtClean="0">
                <a:latin typeface="+mj-lt"/>
              </a:rPr>
              <a:t>bees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9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Megachilidae</a:t>
            </a:r>
            <a:r>
              <a:rPr lang="en-US" dirty="0" smtClean="0"/>
              <a:t>: </a:t>
            </a:r>
            <a:r>
              <a:rPr lang="en-US" dirty="0" err="1" smtClean="0"/>
              <a:t>leafcutting</a:t>
            </a:r>
            <a:r>
              <a:rPr lang="en-US" dirty="0" smtClean="0"/>
              <a:t> bees 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1332210"/>
            <a:ext cx="7564582" cy="5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870"/>
            <a:ext cx="4627418" cy="38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Apidae</a:t>
            </a:r>
            <a:r>
              <a:rPr lang="en-US" dirty="0" smtClean="0"/>
              <a:t>: honey/bumble/digger bees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Usually black and yellow</a:t>
            </a:r>
          </a:p>
          <a:p>
            <a:r>
              <a:rPr lang="en-US" sz="3600" dirty="0" smtClean="0">
                <a:latin typeface="+mj-lt"/>
              </a:rPr>
              <a:t>Covered in abundant plumose hair</a:t>
            </a:r>
          </a:p>
          <a:p>
            <a:r>
              <a:rPr lang="en-US" sz="3600" dirty="0">
                <a:latin typeface="+mj-lt"/>
              </a:rPr>
              <a:t>First segment of hind tarsi enlarged and flattened; usually bearing a “pollen basket</a:t>
            </a:r>
            <a:r>
              <a:rPr lang="en-US" sz="3600" dirty="0" smtClean="0">
                <a:latin typeface="+mj-lt"/>
              </a:rPr>
              <a:t>” aka </a:t>
            </a:r>
            <a:r>
              <a:rPr lang="en-US" sz="3600" b="1" u="sng" dirty="0" err="1" smtClean="0">
                <a:latin typeface="+mj-lt"/>
              </a:rPr>
              <a:t>corbicular</a:t>
            </a:r>
            <a:endParaRPr lang="en-US" sz="3600" b="1" u="sng" dirty="0"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9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76636" cy="2378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Corbicula: polished cavity surrounded by fringe hairs used in carrying pollen</a:t>
            </a:r>
            <a:endParaRPr lang="en-US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072"/>
            <a:ext cx="4830792" cy="37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r="24623"/>
          <a:stretch/>
        </p:blipFill>
        <p:spPr bwMode="auto">
          <a:xfrm>
            <a:off x="6714836" y="2023"/>
            <a:ext cx="5477164" cy="68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Halictidae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Black/brownish/metallic (blue, green or purple)</a:t>
            </a:r>
          </a:p>
          <a:p>
            <a:r>
              <a:rPr lang="en-US" sz="3600" dirty="0" smtClean="0">
                <a:latin typeface="+mj-lt"/>
              </a:rPr>
              <a:t>4-10 mm (smallish)</a:t>
            </a:r>
          </a:p>
          <a:p>
            <a:r>
              <a:rPr lang="en-US" sz="3600" dirty="0" smtClean="0">
                <a:latin typeface="+mj-lt"/>
              </a:rPr>
              <a:t>Mostly slender (a few are robust)</a:t>
            </a:r>
          </a:p>
          <a:p>
            <a:r>
              <a:rPr lang="en-US" sz="3600" dirty="0" smtClean="0">
                <a:latin typeface="+mj-lt"/>
              </a:rPr>
              <a:t>♀s carry pollen on tibia </a:t>
            </a:r>
            <a:r>
              <a:rPr lang="en-US" sz="3600" b="1" u="sng" dirty="0" smtClean="0">
                <a:latin typeface="+mj-lt"/>
              </a:rPr>
              <a:t>and</a:t>
            </a:r>
            <a:r>
              <a:rPr lang="en-US" sz="3600" dirty="0" smtClean="0">
                <a:latin typeface="+mj-lt"/>
              </a:rPr>
              <a:t> femur of hind legs</a:t>
            </a:r>
          </a:p>
          <a:p>
            <a:r>
              <a:rPr lang="en-US" sz="3600" dirty="0" smtClean="0">
                <a:latin typeface="+mj-lt"/>
              </a:rPr>
              <a:t>Strongly curved basal vein in wing</a:t>
            </a:r>
            <a:endParaRPr lang="en-US" sz="3600" dirty="0" smtClean="0">
              <a:latin typeface="+mj-lt"/>
            </a:endParaRPr>
          </a:p>
          <a:p>
            <a:endParaRPr lang="en-US" sz="3600" dirty="0" smtClean="0"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3" b="10484"/>
          <a:stretch/>
        </p:blipFill>
        <p:spPr bwMode="auto">
          <a:xfrm>
            <a:off x="5352911" y="-64655"/>
            <a:ext cx="6839090" cy="34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xample of Halictid wing venation. Arrow points to strongly curved basal vein which separates sweat bees from other families of be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827"/>
            <a:ext cx="6609079" cy="34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12190" r="6493" b="9080"/>
          <a:stretch/>
        </p:blipFill>
        <p:spPr bwMode="auto">
          <a:xfrm>
            <a:off x="0" y="-64654"/>
            <a:ext cx="5352911" cy="346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7" r="2935" b="10565"/>
          <a:stretch/>
        </p:blipFill>
        <p:spPr bwMode="auto">
          <a:xfrm>
            <a:off x="6609079" y="3397827"/>
            <a:ext cx="5582922" cy="34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7277" r="4174"/>
          <a:stretch/>
        </p:blipFill>
        <p:spPr bwMode="auto">
          <a:xfrm>
            <a:off x="254001" y="1189182"/>
            <a:ext cx="11683998" cy="44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ant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15429" b="15110"/>
          <a:stretch/>
        </p:blipFill>
        <p:spPr bwMode="auto">
          <a:xfrm>
            <a:off x="4528132" y="122567"/>
            <a:ext cx="6132733" cy="313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r="5496"/>
          <a:stretch/>
        </p:blipFill>
        <p:spPr bwMode="auto">
          <a:xfrm>
            <a:off x="8534399" y="4034084"/>
            <a:ext cx="3548196" cy="27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ees of afric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8531" r="22485" b="5285"/>
          <a:stretch/>
        </p:blipFill>
        <p:spPr bwMode="auto">
          <a:xfrm>
            <a:off x="66675" y="122567"/>
            <a:ext cx="4200525" cy="31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8847" r="9797" b="4481"/>
          <a:stretch/>
        </p:blipFill>
        <p:spPr bwMode="auto">
          <a:xfrm>
            <a:off x="66674" y="3601920"/>
            <a:ext cx="4200525" cy="31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4426" y="1847838"/>
            <a:ext cx="9422919" cy="4475018"/>
            <a:chOff x="164426" y="1847838"/>
            <a:chExt cx="9422919" cy="4475018"/>
          </a:xfrm>
        </p:grpSpPr>
        <p:grpSp>
          <p:nvGrpSpPr>
            <p:cNvPr id="3" name="Group 2"/>
            <p:cNvGrpSpPr/>
            <p:nvPr/>
          </p:nvGrpSpPr>
          <p:grpSpPr>
            <a:xfrm>
              <a:off x="164426" y="1847838"/>
              <a:ext cx="9422919" cy="4475018"/>
              <a:chOff x="5052291" y="3945059"/>
              <a:chExt cx="6225570" cy="2912941"/>
            </a:xfrm>
          </p:grpSpPr>
          <p:pic>
            <p:nvPicPr>
              <p:cNvPr id="1030" name="Picture 6" descr="Related imag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6" t="22520" r="14168" b="22312"/>
              <a:stretch/>
            </p:blipFill>
            <p:spPr bwMode="auto">
              <a:xfrm>
                <a:off x="5052291" y="3945059"/>
                <a:ext cx="6225570" cy="2912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Oval 4"/>
              <p:cNvSpPr/>
              <p:nvPr/>
            </p:nvSpPr>
            <p:spPr>
              <a:xfrm>
                <a:off x="8922329" y="4608945"/>
                <a:ext cx="498763" cy="66501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1524000" y="2032000"/>
              <a:ext cx="526473" cy="7481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2535383" y="4354946"/>
              <a:ext cx="4616" cy="8081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9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Hymenopterans: 14 common families in Kenya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1400" y="4338527"/>
            <a:ext cx="4781106" cy="2447926"/>
            <a:chOff x="7410894" y="4410074"/>
            <a:chExt cx="4781106" cy="2447926"/>
          </a:xfrm>
        </p:grpSpPr>
        <p:pic>
          <p:nvPicPr>
            <p:cNvPr id="1030" name="Picture 6" descr="Image result for ant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6" t="15429" b="15110"/>
            <a:stretch/>
          </p:blipFill>
          <p:spPr bwMode="auto">
            <a:xfrm>
              <a:off x="7410894" y="4410074"/>
              <a:ext cx="4781106" cy="244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353800" y="4410074"/>
              <a:ext cx="819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ant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21087" y="1229262"/>
            <a:ext cx="3221083" cy="2467465"/>
            <a:chOff x="7654834" y="1446473"/>
            <a:chExt cx="3221083" cy="2467465"/>
          </a:xfrm>
        </p:grpSpPr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1" r="5496"/>
            <a:stretch/>
          </p:blipFill>
          <p:spPr bwMode="auto">
            <a:xfrm>
              <a:off x="7654834" y="1458379"/>
              <a:ext cx="3165566" cy="245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572625" y="1446473"/>
              <a:ext cx="1303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sawfly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46096" y="2462995"/>
            <a:ext cx="4207406" cy="3181586"/>
            <a:chOff x="2707744" y="2323145"/>
            <a:chExt cx="4207406" cy="3181586"/>
          </a:xfrm>
        </p:grpSpPr>
        <p:pic>
          <p:nvPicPr>
            <p:cNvPr id="1034" name="Picture 10" descr="Image result for bees of africa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4" t="18531" r="22485" b="5285"/>
            <a:stretch/>
          </p:blipFill>
          <p:spPr bwMode="auto">
            <a:xfrm>
              <a:off x="2707744" y="2323145"/>
              <a:ext cx="4200525" cy="318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76850" y="4915194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bee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675" y="4295774"/>
            <a:ext cx="3285304" cy="2527876"/>
            <a:chOff x="0" y="4410074"/>
            <a:chExt cx="3285304" cy="2527876"/>
          </a:xfrm>
        </p:grpSpPr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0" t="8847" r="9797" b="4481"/>
            <a:stretch/>
          </p:blipFill>
          <p:spPr bwMode="auto">
            <a:xfrm>
              <a:off x="0" y="4410074"/>
              <a:ext cx="3285304" cy="249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62149" y="6353175"/>
              <a:ext cx="12867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wasp</a:t>
              </a:r>
              <a:endParaRPr lang="en-US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2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55127" y="-1"/>
            <a:ext cx="7536871" cy="3696375"/>
            <a:chOff x="6151418" y="120073"/>
            <a:chExt cx="5957456" cy="3084946"/>
          </a:xfrm>
        </p:grpSpPr>
        <p:pic>
          <p:nvPicPr>
            <p:cNvPr id="2052" name="Picture 4" descr="Image result for tenthredinidae metapleur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" t="1788" r="1360" b="52290"/>
            <a:stretch/>
          </p:blipFill>
          <p:spPr bwMode="auto">
            <a:xfrm>
              <a:off x="6151418" y="120073"/>
              <a:ext cx="5957456" cy="308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1134725" y="1876425"/>
              <a:ext cx="295275" cy="39052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Image result for tenthredinida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7543" r="5659" b="3657"/>
          <a:stretch/>
        </p:blipFill>
        <p:spPr bwMode="auto">
          <a:xfrm rot="5400000">
            <a:off x="-1121886" y="1082428"/>
            <a:ext cx="6898898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awfly oviposi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2132" b="6760"/>
          <a:stretch/>
        </p:blipFill>
        <p:spPr bwMode="auto">
          <a:xfrm>
            <a:off x="4424215" y="3703774"/>
            <a:ext cx="3777674" cy="31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tenthredinidae metapleur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t="52914" r="17214"/>
          <a:stretch/>
        </p:blipFill>
        <p:spPr bwMode="auto">
          <a:xfrm>
            <a:off x="8201889" y="3703774"/>
            <a:ext cx="3990109" cy="31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Brace 7"/>
          <p:cNvSpPr/>
          <p:nvPr/>
        </p:nvSpPr>
        <p:spPr>
          <a:xfrm rot="17233973">
            <a:off x="6807790" y="-41168"/>
            <a:ext cx="371179" cy="2641600"/>
          </a:xfrm>
          <a:prstGeom prst="rightBrace">
            <a:avLst>
              <a:gd name="adj1" fmla="val 148958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624551">
            <a:off x="10565115" y="598747"/>
            <a:ext cx="590486" cy="7449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2452" y="4849091"/>
            <a:ext cx="569184" cy="96981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10063506">
            <a:off x="2276103" y="203767"/>
            <a:ext cx="236895" cy="1637960"/>
          </a:xfrm>
          <a:prstGeom prst="rightBrace">
            <a:avLst>
              <a:gd name="adj1" fmla="val 148958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3" b="10484"/>
          <a:stretch/>
        </p:blipFill>
        <p:spPr bwMode="auto">
          <a:xfrm>
            <a:off x="5352911" y="-64655"/>
            <a:ext cx="6839090" cy="34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xample of Halictid wing venation. Arrow points to strongly curved basal vein which separates sweat bees from other families of be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827"/>
            <a:ext cx="6609079" cy="34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12190" r="6493" b="9080"/>
          <a:stretch/>
        </p:blipFill>
        <p:spPr bwMode="auto">
          <a:xfrm>
            <a:off x="0" y="-64654"/>
            <a:ext cx="5352911" cy="346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7" r="2935" b="10565"/>
          <a:stretch/>
        </p:blipFill>
        <p:spPr bwMode="auto">
          <a:xfrm>
            <a:off x="6609079" y="3397827"/>
            <a:ext cx="5582922" cy="34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Wasps: 9 </a:t>
            </a:r>
            <a:r>
              <a:rPr lang="en-US" dirty="0" smtClean="0"/>
              <a:t>common families in Kenya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215346"/>
              </p:ext>
            </p:extLst>
          </p:nvPr>
        </p:nvGraphicFramePr>
        <p:xfrm>
          <a:off x="1008560" y="1690688"/>
          <a:ext cx="7784458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2229">
                  <a:extLst>
                    <a:ext uri="{9D8B030D-6E8A-4147-A177-3AD203B41FA5}">
                      <a16:colId xmlns:a16="http://schemas.microsoft.com/office/drawing/2014/main" val="2843533283"/>
                    </a:ext>
                  </a:extLst>
                </a:gridCol>
                <a:gridCol w="3892229">
                  <a:extLst>
                    <a:ext uri="{9D8B030D-6E8A-4147-A177-3AD203B41FA5}">
                      <a16:colId xmlns:a16="http://schemas.microsoft.com/office/drawing/2014/main" val="4087190580"/>
                    </a:ext>
                  </a:extLst>
                </a:gridCol>
              </a:tblGrid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Siricidae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She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2086593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Vespidae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Very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930620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Sphecidae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Sophisticatedly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807229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Crabronidae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Carries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6760144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Ampulicidae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A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239844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Pompilidae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Purple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9894134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Mutillidae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Megaphone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7279158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Ichneumonidae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In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8680677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Braconidae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Business 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824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Formicidae</a:t>
            </a:r>
            <a:r>
              <a:rPr lang="en-US" dirty="0" smtClean="0"/>
              <a:t>: all ants belong to this family!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5164" y="1690688"/>
            <a:ext cx="863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Elbowed antennae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Small-medium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Red/brown/black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u="sng" dirty="0" smtClean="0">
                <a:latin typeface="+mj-lt"/>
              </a:rPr>
              <a:t>Petiole</a:t>
            </a:r>
            <a:r>
              <a:rPr lang="en-US" sz="3600" dirty="0" smtClean="0">
                <a:latin typeface="+mj-lt"/>
              </a:rPr>
              <a:t>: one/two/hard to 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Social – keys are typically for the workers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41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Formicidae</a:t>
            </a:r>
            <a:r>
              <a:rPr lang="en-US" dirty="0" smtClean="0"/>
              <a:t>: note color, </a:t>
            </a:r>
            <a:r>
              <a:rPr lang="en-US" dirty="0" smtClean="0"/>
              <a:t>size and petiole</a:t>
            </a:r>
            <a:endParaRPr lang="en-US" dirty="0"/>
          </a:p>
        </p:txBody>
      </p:sp>
      <p:pic>
        <p:nvPicPr>
          <p:cNvPr id="1028" name="Picture 4" descr="https://i2.wp.com/theantlife.com/wp-content/uploads/2017/08/HTR_ANT01.jpg?zoom=1.25&amp;fit=1316%2C5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9" t="20366" r="5471" b="9867"/>
          <a:stretch/>
        </p:blipFill>
        <p:spPr bwMode="auto">
          <a:xfrm>
            <a:off x="9670468" y="1829932"/>
            <a:ext cx="2318329" cy="44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4426" y="1847838"/>
            <a:ext cx="9422919" cy="4475018"/>
            <a:chOff x="164426" y="1847838"/>
            <a:chExt cx="9422919" cy="4475018"/>
          </a:xfrm>
        </p:grpSpPr>
        <p:grpSp>
          <p:nvGrpSpPr>
            <p:cNvPr id="3" name="Group 2"/>
            <p:cNvGrpSpPr/>
            <p:nvPr/>
          </p:nvGrpSpPr>
          <p:grpSpPr>
            <a:xfrm>
              <a:off x="164426" y="1847838"/>
              <a:ext cx="9422919" cy="4475018"/>
              <a:chOff x="5052291" y="3945059"/>
              <a:chExt cx="6225570" cy="2912941"/>
            </a:xfrm>
          </p:grpSpPr>
          <p:pic>
            <p:nvPicPr>
              <p:cNvPr id="1030" name="Picture 6" descr="Related imag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6" t="22520" r="14168" b="22312"/>
              <a:stretch/>
            </p:blipFill>
            <p:spPr bwMode="auto">
              <a:xfrm>
                <a:off x="5052291" y="3945059"/>
                <a:ext cx="6225570" cy="2912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Oval 4"/>
              <p:cNvSpPr/>
              <p:nvPr/>
            </p:nvSpPr>
            <p:spPr>
              <a:xfrm>
                <a:off x="8922329" y="4608945"/>
                <a:ext cx="498763" cy="66501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1524000" y="2032000"/>
              <a:ext cx="526473" cy="7481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2535383" y="4354946"/>
              <a:ext cx="4616" cy="8081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76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Tenthredinidae</a:t>
            </a:r>
            <a:r>
              <a:rPr lang="en-US" dirty="0" smtClean="0"/>
              <a:t>: commonest sawfly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 smtClean="0">
                <a:latin typeface="+mj-lt"/>
              </a:rPr>
              <a:t>No easily </a:t>
            </a:r>
            <a:r>
              <a:rPr lang="en-US" sz="3100" dirty="0">
                <a:latin typeface="+mj-lt"/>
              </a:rPr>
              <a:t>seen diagnostic features, </a:t>
            </a:r>
            <a:r>
              <a:rPr lang="en-US" sz="3100" dirty="0" smtClean="0">
                <a:latin typeface="+mj-lt"/>
              </a:rPr>
              <a:t>but, they typically possess;</a:t>
            </a:r>
          </a:p>
          <a:p>
            <a:r>
              <a:rPr lang="en-US" sz="3100" dirty="0" smtClean="0">
                <a:latin typeface="+mj-lt"/>
              </a:rPr>
              <a:t>Saw-like ovipositor</a:t>
            </a:r>
          </a:p>
          <a:p>
            <a:r>
              <a:rPr lang="en-US" sz="3100" dirty="0" smtClean="0">
                <a:latin typeface="+mj-lt"/>
              </a:rPr>
              <a:t>5 – 9 antennal </a:t>
            </a:r>
            <a:r>
              <a:rPr lang="en-US" sz="3100" dirty="0" err="1" smtClean="0">
                <a:latin typeface="+mj-lt"/>
              </a:rPr>
              <a:t>flagellomeres</a:t>
            </a:r>
            <a:r>
              <a:rPr lang="en-US" sz="3100" dirty="0">
                <a:latin typeface="+mj-lt"/>
              </a:rPr>
              <a:t> </a:t>
            </a:r>
            <a:endParaRPr lang="en-US" sz="3100" dirty="0" smtClean="0">
              <a:latin typeface="+mj-lt"/>
            </a:endParaRPr>
          </a:p>
          <a:p>
            <a:r>
              <a:rPr lang="en-US" sz="3100" dirty="0" smtClean="0">
                <a:latin typeface="+mj-lt"/>
              </a:rPr>
              <a:t>Clear separation </a:t>
            </a:r>
            <a:r>
              <a:rPr lang="en-US" sz="3100" dirty="0">
                <a:latin typeface="+mj-lt"/>
              </a:rPr>
              <a:t>of the </a:t>
            </a:r>
            <a:r>
              <a:rPr lang="en-US" sz="3100" dirty="0" smtClean="0">
                <a:latin typeface="+mj-lt"/>
              </a:rPr>
              <a:t>first abdominal tergum</a:t>
            </a:r>
            <a:r>
              <a:rPr lang="en-US" sz="3100" dirty="0">
                <a:latin typeface="+mj-lt"/>
              </a:rPr>
              <a:t> from </a:t>
            </a:r>
            <a:r>
              <a:rPr lang="en-US" sz="3100" dirty="0" smtClean="0">
                <a:latin typeface="+mj-lt"/>
              </a:rPr>
              <a:t>the </a:t>
            </a:r>
            <a:r>
              <a:rPr lang="en-US" sz="3100" dirty="0" err="1" smtClean="0">
                <a:latin typeface="+mj-lt"/>
              </a:rPr>
              <a:t>metapleuron</a:t>
            </a:r>
            <a:r>
              <a:rPr lang="en-US" sz="3100" dirty="0" smtClean="0">
                <a:latin typeface="+mj-lt"/>
              </a:rPr>
              <a:t> </a:t>
            </a:r>
          </a:p>
          <a:p>
            <a:r>
              <a:rPr lang="en-US" sz="3100" dirty="0" smtClean="0">
                <a:latin typeface="+mj-lt"/>
              </a:rPr>
              <a:t>3-20</a:t>
            </a:r>
            <a:r>
              <a:rPr lang="en-US" sz="3100" dirty="0">
                <a:latin typeface="+mj-lt"/>
              </a:rPr>
              <a:t> mm </a:t>
            </a:r>
            <a:r>
              <a:rPr lang="en-US" sz="3100" dirty="0" smtClean="0">
                <a:latin typeface="+mj-lt"/>
              </a:rPr>
              <a:t>long</a:t>
            </a:r>
          </a:p>
          <a:p>
            <a:r>
              <a:rPr lang="en-US" sz="3100" dirty="0" smtClean="0">
                <a:latin typeface="+mj-lt"/>
              </a:rPr>
              <a:t>No “narrow-waist“; no</a:t>
            </a:r>
            <a:r>
              <a:rPr lang="en-US" sz="3100" dirty="0">
                <a:latin typeface="+mj-lt"/>
              </a:rPr>
              <a:t> </a:t>
            </a:r>
            <a:r>
              <a:rPr lang="en-US" sz="3100" dirty="0" smtClean="0">
                <a:latin typeface="+mj-lt"/>
              </a:rPr>
              <a:t>petiole</a:t>
            </a:r>
          </a:p>
          <a:p>
            <a:r>
              <a:rPr lang="en-US" sz="3100" dirty="0" smtClean="0">
                <a:latin typeface="+mj-lt"/>
              </a:rPr>
              <a:t>Often somewhat </a:t>
            </a:r>
            <a:r>
              <a:rPr lang="en-US" sz="3100" dirty="0">
                <a:latin typeface="+mj-lt"/>
              </a:rPr>
              <a:t>dorsoventrally </a:t>
            </a:r>
            <a:r>
              <a:rPr lang="en-US" sz="3100" dirty="0" smtClean="0">
                <a:latin typeface="+mj-lt"/>
              </a:rPr>
              <a:t>flattened</a:t>
            </a:r>
            <a:endParaRPr lang="en-US" sz="3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Antenna</a:t>
            </a:r>
            <a:endParaRPr lang="en-US" dirty="0"/>
          </a:p>
        </p:txBody>
      </p:sp>
      <p:pic>
        <p:nvPicPr>
          <p:cNvPr id="5122" name="Picture 2" descr="Image result for scape pedicel and flagel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533525"/>
            <a:ext cx="80962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55127" y="-1"/>
            <a:ext cx="7536871" cy="3696375"/>
            <a:chOff x="6151418" y="120073"/>
            <a:chExt cx="5957456" cy="3084946"/>
          </a:xfrm>
        </p:grpSpPr>
        <p:pic>
          <p:nvPicPr>
            <p:cNvPr id="2052" name="Picture 4" descr="Image result for tenthredinidae metapleur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" t="1788" r="1360" b="52290"/>
            <a:stretch/>
          </p:blipFill>
          <p:spPr bwMode="auto">
            <a:xfrm>
              <a:off x="6151418" y="120073"/>
              <a:ext cx="5957456" cy="308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1134725" y="1876425"/>
              <a:ext cx="295275" cy="39052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Image result for tenthredinida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7543" r="5659" b="3657"/>
          <a:stretch/>
        </p:blipFill>
        <p:spPr bwMode="auto">
          <a:xfrm rot="5400000">
            <a:off x="-1121886" y="1082428"/>
            <a:ext cx="6898898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awfly oviposi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2132" b="6760"/>
          <a:stretch/>
        </p:blipFill>
        <p:spPr bwMode="auto">
          <a:xfrm>
            <a:off x="4424215" y="3703774"/>
            <a:ext cx="3777674" cy="31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tenthredinidae metapleur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t="52914" r="17214"/>
          <a:stretch/>
        </p:blipFill>
        <p:spPr bwMode="auto">
          <a:xfrm>
            <a:off x="8201889" y="3703774"/>
            <a:ext cx="3990109" cy="31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Brace 7"/>
          <p:cNvSpPr/>
          <p:nvPr/>
        </p:nvSpPr>
        <p:spPr>
          <a:xfrm rot="17233973">
            <a:off x="6807790" y="-41168"/>
            <a:ext cx="371179" cy="2641600"/>
          </a:xfrm>
          <a:prstGeom prst="rightBrace">
            <a:avLst>
              <a:gd name="adj1" fmla="val 148958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624551">
            <a:off x="10565115" y="598747"/>
            <a:ext cx="590486" cy="7449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2452" y="4849091"/>
            <a:ext cx="569184" cy="96981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10063506">
            <a:off x="2276103" y="203767"/>
            <a:ext cx="236895" cy="1637960"/>
          </a:xfrm>
          <a:prstGeom prst="rightBrace">
            <a:avLst>
              <a:gd name="adj1" fmla="val 148958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Bees</a:t>
            </a:r>
            <a:r>
              <a:rPr lang="en-US" dirty="0" smtClean="0"/>
              <a:t>: three major families in 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</a:rPr>
              <a:t>Megachilidae</a:t>
            </a:r>
            <a:r>
              <a:rPr lang="en-US" sz="3600" dirty="0" smtClean="0">
                <a:latin typeface="+mj-lt"/>
              </a:rPr>
              <a:t> (leaf cutting bees)</a:t>
            </a:r>
          </a:p>
          <a:p>
            <a:r>
              <a:rPr lang="en-US" sz="3600" dirty="0" err="1" smtClean="0">
                <a:latin typeface="+mj-lt"/>
              </a:rPr>
              <a:t>Apidae</a:t>
            </a:r>
            <a:r>
              <a:rPr lang="en-US" sz="3600" dirty="0" smtClean="0">
                <a:latin typeface="+mj-lt"/>
              </a:rPr>
              <a:t> (honeybees, bumblebees and digger bees)</a:t>
            </a:r>
          </a:p>
          <a:p>
            <a:r>
              <a:rPr lang="en-US" sz="3600" dirty="0" smtClean="0">
                <a:latin typeface="+mj-lt"/>
              </a:rPr>
              <a:t>Halictidae (sweat bees)</a:t>
            </a:r>
          </a:p>
          <a:p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19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How can you tell a male from a female bee?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en-US" sz="3600" b="1" u="sng" dirty="0" smtClean="0">
                <a:latin typeface="+mj-lt"/>
              </a:rPr>
              <a:t>Answer</a:t>
            </a:r>
            <a:r>
              <a:rPr lang="en-US" sz="3600" dirty="0" smtClean="0">
                <a:latin typeface="+mj-lt"/>
              </a:rPr>
              <a:t>: no. of </a:t>
            </a:r>
            <a:r>
              <a:rPr lang="en-US" sz="3600" dirty="0" err="1" smtClean="0">
                <a:latin typeface="+mj-lt"/>
              </a:rPr>
              <a:t>flagellomere</a:t>
            </a:r>
            <a:r>
              <a:rPr lang="en-US" sz="3600" dirty="0" smtClean="0">
                <a:latin typeface="+mj-lt"/>
              </a:rPr>
              <a:t>! 10 in females, 11 in males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Also, the presence of pollen collecting structures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83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658</Words>
  <Application>Microsoft Office PowerPoint</Application>
  <PresentationFormat>Widescreen</PresentationFormat>
  <Paragraphs>111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Orthoptera vs Homoptera (Hemiptera)</vt:lpstr>
      <vt:lpstr>Hymenopterans: 14 common families in Kenya </vt:lpstr>
      <vt:lpstr>Formicidae: all ants belong to this family!</vt:lpstr>
      <vt:lpstr>Formicidae: note color, size and petiole</vt:lpstr>
      <vt:lpstr>Tenthredinidae: commonest sawfly family</vt:lpstr>
      <vt:lpstr>Antenna</vt:lpstr>
      <vt:lpstr>PowerPoint Presentation</vt:lpstr>
      <vt:lpstr>Bees: three major families in Kenya</vt:lpstr>
      <vt:lpstr>Antenna</vt:lpstr>
      <vt:lpstr>Megachilidae: leafcutting bees </vt:lpstr>
      <vt:lpstr>Megachilidae: leafcutting bees </vt:lpstr>
      <vt:lpstr>Apidae: honey/bumble/digger bees</vt:lpstr>
      <vt:lpstr>Corbicula: polished cavity surrounded by fringe hairs used in carrying pollen</vt:lpstr>
      <vt:lpstr>Halictidae</vt:lpstr>
      <vt:lpstr>PowerPoint Presentation</vt:lpstr>
      <vt:lpstr>Recap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Wasps: 9 common families in Kenya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Dissipating the confusion between:</dc:title>
  <dc:creator>Dada, Nsa (CDC/CGH/DPDM)</dc:creator>
  <cp:lastModifiedBy>Dada, Nsa (CDC/CGH/DPDM)</cp:lastModifiedBy>
  <cp:revision>43</cp:revision>
  <dcterms:created xsi:type="dcterms:W3CDTF">2018-05-19T21:36:14Z</dcterms:created>
  <dcterms:modified xsi:type="dcterms:W3CDTF">2018-05-22T06:41:48Z</dcterms:modified>
</cp:coreProperties>
</file>